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1" r:id="rId3"/>
    <p:sldId id="282" r:id="rId4"/>
    <p:sldId id="283" r:id="rId5"/>
    <p:sldId id="258" r:id="rId6"/>
    <p:sldId id="261" r:id="rId7"/>
    <p:sldId id="275" r:id="rId8"/>
    <p:sldId id="263" r:id="rId9"/>
    <p:sldId id="266" r:id="rId10"/>
    <p:sldId id="268" r:id="rId11"/>
    <p:sldId id="270" r:id="rId12"/>
    <p:sldId id="269" r:id="rId13"/>
    <p:sldId id="264" r:id="rId14"/>
    <p:sldId id="265" r:id="rId15"/>
    <p:sldId id="276" r:id="rId16"/>
  </p:sldIdLst>
  <p:sldSz cx="14630400" cy="8229600"/>
  <p:notesSz cx="8229600" cy="14630400"/>
  <p:embeddedFontLst>
    <p:embeddedFont>
      <p:font typeface="Trebuchet MS" panose="020B0603020202020204" pitchFamily="34" charset="0"/>
      <p:regular r:id="rId18"/>
      <p:bold r:id="rId19"/>
      <p:italic r:id="rId20"/>
      <p:boldItalic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6F0D54-7CF6-8537-559A-3E3F7C7B8DF5}" name="ראובן יצחקוב" initials="RI" userId="S::Reuven.Itzhakov@e.braude.ac.il::0671a230-89f5-4bee-9bf7-cd30d3bfe607" providerId="AD"/>
  <p188:author id="{0EFA8880-5CD6-E0DE-6D36-83F4B56C6AB4}" name="משה סולאמי רדליך" initials="מר" userId="S::moshesu@e.braude.ac.il::9c8faabc-2585-487c-9590-ec56e283ce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AFA"/>
    <a:srgbClr val="E7F4FC"/>
    <a:srgbClr val="EDF4FC"/>
    <a:srgbClr val="FDFCFA"/>
    <a:srgbClr val="E6F3FB"/>
    <a:srgbClr val="B1D8EF"/>
    <a:srgbClr val="CBE5F4"/>
    <a:srgbClr val="C7E2F3"/>
    <a:srgbClr val="FFFCF3"/>
    <a:srgbClr val="877D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28662D-10AB-419D-A7A9-BB1A3825544C}" v="2" dt="2026-01-24T06:07:34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36" autoAdjust="0"/>
  </p:normalViewPr>
  <p:slideViewPr>
    <p:cSldViewPr snapToGrid="0" showGuides="1">
      <p:cViewPr varScale="1">
        <p:scale>
          <a:sx n="75" d="100"/>
          <a:sy n="75" d="100"/>
        </p:scale>
        <p:origin x="1338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89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70871-076C-E416-69C3-00178F58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58482-1748-3BC8-4DD3-8A9C94E9DB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951B4-A48E-61EB-1871-EABF88116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3029E-A56F-3A34-0B81-F8E0F4EB69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06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562A2-F2D8-5F95-F6A1-8B77AFD66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AFADC5-C2DA-53A3-BAE5-D1A82A4ED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DB1BDB-12C8-76AF-50B4-9854E056E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20DAC-70AC-6A8E-E5DC-375604B957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53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8B206-682A-E7A7-E0CD-34BAC15D3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9C14D1-0A70-57B3-217D-841C1F6CD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D7AF1D-12AB-D923-B671-3B9DEFA90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FA3F2-B2D4-676C-C418-E14B6684C2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6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067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82CC2-EC8E-506B-1284-08E83584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DD59F8-0307-359F-9DE8-B69A0162E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F22141-79D0-7EDA-42F1-0EB205C8C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B812F-CDA6-BA44-582B-E0F37982F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45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A591D-B537-1192-C524-B18C7FE5F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1FA1C2-97C4-4329-F14E-4FFBCE35F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823898-5ACE-C7D3-23B6-19F213A49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1D5A4-3770-84C9-BA63-1A374D11BA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3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72163-E4E1-CF50-0BAD-5ECE4404E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1D020-D672-7B71-0803-631C095F9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A683AC-E784-5996-47E3-B8C31EB66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C08E8-64EB-864E-9320-68A9922FBB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33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872B5-B568-E43F-4953-60920814F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CF48E-34C9-9305-6C56-53F5ACE30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9C745B-770C-C92A-1118-C588E8E17A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F3360-BEDE-46D9-05AB-BD9B6F74A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95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0AF9C-4F5E-F973-5FF0-FEFFA5B58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1386B-7D9E-9A81-6AD3-E0822D493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12D10-160B-3BD5-EE93-2D9C7825C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401CB-E3B5-E5F6-A481-92BC87FCD5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79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8BA963-F4EF-BBB5-FA54-384BCE3C8C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‹#›</a:t>
            </a:fld>
            <a:endParaRPr lang="LID4096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2035D-8D59-9E23-A99C-CCBBF417CA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‹#›</a:t>
            </a:fld>
            <a:endParaRPr lang="LID4096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372B68-4947-3B3B-1E07-040AB9733D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5198" y="7562533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5CD811-4F14-4475-94FC-F1C15612630F}" type="slidenum">
              <a:rPr lang="LID4096" smtClean="0"/>
              <a:t>‹#›</a:t>
            </a:fld>
            <a:endParaRPr lang="LID4096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586471" y="2745410"/>
            <a:ext cx="2907587" cy="1017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400" err="1"/>
              <a:t>TalkJourney</a:t>
            </a:r>
            <a:endParaRPr lang="en-US" sz="4400">
              <a:latin typeface="Trebuchet MS" panose="020B0603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663590" y="5070301"/>
            <a:ext cx="33205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Reuven Itzhakov &amp; Peleg Canfi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63590" y="5514057"/>
            <a:ext cx="33205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Supervisor: Moshe Sulamy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8ED2C-0391-62C5-A01F-F7B637B1B8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43" r="8843"/>
          <a:stretch/>
        </p:blipFill>
        <p:spPr>
          <a:xfrm>
            <a:off x="0" y="0"/>
            <a:ext cx="6780944" cy="823789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48CEA00-96B4-B6E1-1AB6-50AED5C77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5438"/>
            <a:ext cx="6572163" cy="153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DC58B4-5C61-141B-D2B8-9C7B44156A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1</a:t>
            </a:fld>
            <a:endParaRPr lang="LID4096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64C0605-B62F-0DB8-74FD-013214C2EA4F}"/>
              </a:ext>
            </a:extLst>
          </p:cNvPr>
          <p:cNvSpPr/>
          <p:nvPr/>
        </p:nvSpPr>
        <p:spPr>
          <a:xfrm>
            <a:off x="7663589" y="5957126"/>
            <a:ext cx="33205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Code: 26-1-D-20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D0F0777C-3C5B-7B1D-D601-87746DCFE424}"/>
              </a:ext>
            </a:extLst>
          </p:cNvPr>
          <p:cNvSpPr/>
          <p:nvPr/>
        </p:nvSpPr>
        <p:spPr>
          <a:xfrm>
            <a:off x="7608505" y="3359039"/>
            <a:ext cx="5712277" cy="92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800">
                <a:solidFill>
                  <a:schemeClr val="bg2">
                    <a:lumMod val="50000"/>
                  </a:schemeClr>
                </a:solidFill>
              </a:rPr>
              <a:t>Bridging the Confidence Gap through</a:t>
            </a:r>
            <a:br>
              <a:rPr lang="en-US" sz="280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800">
                <a:solidFill>
                  <a:schemeClr val="bg2">
                    <a:lumMod val="50000"/>
                  </a:schemeClr>
                </a:solidFill>
              </a:rPr>
              <a:t>Task-Based Interaction</a:t>
            </a:r>
            <a:endParaRPr lang="en-US" sz="2800">
              <a:solidFill>
                <a:schemeClr val="bg2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91F553C7-A143-BA33-B640-10C7225CDE24}"/>
              </a:ext>
            </a:extLst>
          </p:cNvPr>
          <p:cNvSpPr/>
          <p:nvPr/>
        </p:nvSpPr>
        <p:spPr>
          <a:xfrm>
            <a:off x="7521675" y="3462940"/>
            <a:ext cx="36000" cy="673894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0605AE-DC4F-0928-8C73-D8812C782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7">
            <a:extLst>
              <a:ext uri="{FF2B5EF4-FFF2-40B4-BE49-F238E27FC236}">
                <a16:creationId xmlns:a16="http://schemas.microsoft.com/office/drawing/2014/main" id="{62EEF580-E7DE-56A7-95FA-ADFB69500E72}"/>
              </a:ext>
            </a:extLst>
          </p:cNvPr>
          <p:cNvSpPr/>
          <p:nvPr/>
        </p:nvSpPr>
        <p:spPr>
          <a:xfrm>
            <a:off x="1412280" y="1150956"/>
            <a:ext cx="25403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Sentence Building</a:t>
            </a:r>
            <a:endParaRPr lang="en-US" sz="2400">
              <a:latin typeface="Trebuchet MS" panose="020B0603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403E14E-77AD-853F-3443-18AD053A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5839" y="1964231"/>
            <a:ext cx="10931961" cy="5962887"/>
          </a:xfrm>
          <a:prstGeom prst="rect">
            <a:avLst/>
          </a:prstGeom>
        </p:spPr>
      </p:pic>
      <p:sp>
        <p:nvSpPr>
          <p:cNvPr id="4" name="Text 8">
            <a:extLst>
              <a:ext uri="{FF2B5EF4-FFF2-40B4-BE49-F238E27FC236}">
                <a16:creationId xmlns:a16="http://schemas.microsoft.com/office/drawing/2014/main" id="{E55A14B7-054B-2CA1-F09E-E7624910750F}"/>
              </a:ext>
            </a:extLst>
          </p:cNvPr>
          <p:cNvSpPr/>
          <p:nvPr/>
        </p:nvSpPr>
        <p:spPr>
          <a:xfrm>
            <a:off x="1412280" y="1495325"/>
            <a:ext cx="5420035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User completes sentences using Selection Bubbles.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6EC12-960C-E38E-BBAB-E112371E5A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10</a:t>
            </a:fld>
            <a:endParaRPr lang="LID4096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4606B809-20DD-D13D-327D-28E415430459}"/>
              </a:ext>
            </a:extLst>
          </p:cNvPr>
          <p:cNvSpPr/>
          <p:nvPr/>
        </p:nvSpPr>
        <p:spPr>
          <a:xfrm>
            <a:off x="4069794" y="376893"/>
            <a:ext cx="7523895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Game Flow: User Journey</a:t>
            </a:r>
            <a:endParaRPr lang="en-US" sz="48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6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739FB6-5F70-C40F-D53D-CBC704370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1">
            <a:extLst>
              <a:ext uri="{FF2B5EF4-FFF2-40B4-BE49-F238E27FC236}">
                <a16:creationId xmlns:a16="http://schemas.microsoft.com/office/drawing/2014/main" id="{46F80E72-5AAD-D57E-DB50-2EFCECEA2A07}"/>
              </a:ext>
            </a:extLst>
          </p:cNvPr>
          <p:cNvSpPr/>
          <p:nvPr/>
        </p:nvSpPr>
        <p:spPr>
          <a:xfrm>
            <a:off x="1412280" y="1161374"/>
            <a:ext cx="25403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Guided Practice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4" name="Text 12">
            <a:extLst>
              <a:ext uri="{FF2B5EF4-FFF2-40B4-BE49-F238E27FC236}">
                <a16:creationId xmlns:a16="http://schemas.microsoft.com/office/drawing/2014/main" id="{164225A4-5129-C26B-7D6D-FB75D7425D2F}"/>
              </a:ext>
            </a:extLst>
          </p:cNvPr>
          <p:cNvSpPr/>
          <p:nvPr/>
        </p:nvSpPr>
        <p:spPr>
          <a:xfrm>
            <a:off x="1412280" y="1505743"/>
            <a:ext cx="7792641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Interact with NPCs in simulation (e.g., restaurant) using learned sentences.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604968-9B65-FBCD-27FF-10567565B4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5839" y="1964231"/>
            <a:ext cx="10931961" cy="59628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E7A22-4975-4859-4812-52CD97F8D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11</a:t>
            </a:fld>
            <a:endParaRPr lang="LID4096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B41E9B48-E487-E62C-5764-1AA9688EDC2E}"/>
              </a:ext>
            </a:extLst>
          </p:cNvPr>
          <p:cNvSpPr/>
          <p:nvPr/>
        </p:nvSpPr>
        <p:spPr>
          <a:xfrm>
            <a:off x="4069794" y="376893"/>
            <a:ext cx="7523895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Game Flow: User Journey</a:t>
            </a:r>
            <a:endParaRPr lang="en-US" sz="48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9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2634B5-32FB-A998-EEBB-B5E81E97E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5">
            <a:extLst>
              <a:ext uri="{FF2B5EF4-FFF2-40B4-BE49-F238E27FC236}">
                <a16:creationId xmlns:a16="http://schemas.microsoft.com/office/drawing/2014/main" id="{3FC3204E-4070-6794-F111-71B1E13077CC}"/>
              </a:ext>
            </a:extLst>
          </p:cNvPr>
          <p:cNvSpPr/>
          <p:nvPr/>
        </p:nvSpPr>
        <p:spPr>
          <a:xfrm>
            <a:off x="1412280" y="1150956"/>
            <a:ext cx="15980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Summary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4" name="Text 16">
            <a:extLst>
              <a:ext uri="{FF2B5EF4-FFF2-40B4-BE49-F238E27FC236}">
                <a16:creationId xmlns:a16="http://schemas.microsoft.com/office/drawing/2014/main" id="{A67EE817-28F2-4BD1-32DE-769DA8EC5DD0}"/>
              </a:ext>
            </a:extLst>
          </p:cNvPr>
          <p:cNvSpPr/>
          <p:nvPr/>
        </p:nvSpPr>
        <p:spPr>
          <a:xfrm>
            <a:off x="1412281" y="1495324"/>
            <a:ext cx="590292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Performance review, XP, and Badges for reinforcement.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E8EC1F-F810-4ECE-0F0F-B725980A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50283" y="1964231"/>
            <a:ext cx="10923072" cy="5962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D3FED-5DEF-D1B0-AF8A-D95C04878A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12</a:t>
            </a:fld>
            <a:endParaRPr lang="LID4096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5A3DFC69-DA85-AD61-8EED-B24C64108C01}"/>
              </a:ext>
            </a:extLst>
          </p:cNvPr>
          <p:cNvSpPr/>
          <p:nvPr/>
        </p:nvSpPr>
        <p:spPr>
          <a:xfrm>
            <a:off x="4069794" y="376893"/>
            <a:ext cx="7523895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Game Flow: User Journey</a:t>
            </a:r>
            <a:endParaRPr lang="en-US" sz="480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9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8862" y="875966"/>
            <a:ext cx="8142217" cy="761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Success Metrics: Measuring Impact</a:t>
            </a:r>
            <a:endParaRPr lang="en-US" sz="4000">
              <a:latin typeface="Trebuchet MS" panose="020B06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38862" y="2654617"/>
            <a:ext cx="3692128" cy="401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Pedagogical Effectiveness</a:t>
            </a:r>
            <a:endParaRPr lang="en-US" sz="2300">
              <a:latin typeface="Trebuchet MS" panose="020B0603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138862" y="3056295"/>
            <a:ext cx="3692128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Vocabulary Retention: 80% complete "Guided Practice" without bypass.</a:t>
            </a:r>
            <a:endParaRPr lang="en-US" sz="145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38862" y="4016296"/>
            <a:ext cx="369212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Pronunciation: 85% voice detection success (1st/2nd attempt).</a:t>
            </a:r>
            <a:endParaRPr lang="en-US" sz="145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38862" y="5319832"/>
            <a:ext cx="3422452" cy="368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Technical Performance</a:t>
            </a:r>
            <a:endParaRPr lang="en-US" sz="2300">
              <a:latin typeface="Trebuchet MS" panose="020B0603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38862" y="5734487"/>
            <a:ext cx="369212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Frame Rate: 40 FPS (95% of gameplay), no drops below 20 FPS.</a:t>
            </a:r>
            <a:endParaRPr lang="en-US" sz="145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38862" y="6396236"/>
            <a:ext cx="369212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Latency: &lt; 500ms for visual feedback after speaking.</a:t>
            </a:r>
            <a:endParaRPr lang="en-US" sz="145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16717" y="2654617"/>
            <a:ext cx="3692128" cy="401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Usability &amp; User Experience</a:t>
            </a:r>
            <a:endParaRPr lang="en-US" sz="2300">
              <a:latin typeface="Trebuchet MS" panose="020B06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416717" y="3056295"/>
            <a:ext cx="369212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Task Completion: "Warm-up" tutorial in &lt; 3 minutes.</a:t>
            </a:r>
            <a:endParaRPr lang="en-US" sz="145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416717" y="3718044"/>
            <a:ext cx="369212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Comfort: &lt; 10% report nausea after 10-min session.</a:t>
            </a:r>
            <a:endParaRPr lang="en-US" sz="145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416716" y="5327854"/>
            <a:ext cx="4573279" cy="36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Speech Recognition Reliability</a:t>
            </a:r>
            <a:endParaRPr lang="en-US" sz="2300">
              <a:latin typeface="Trebuchet MS" panose="020B0603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416717" y="5734487"/>
            <a:ext cx="369212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Fallback Rate: "Bypass" triggered in &lt; 5% of interactions.</a:t>
            </a:r>
            <a:endParaRPr lang="en-US" sz="145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416717" y="6396237"/>
            <a:ext cx="369212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False Rejection: &lt; 10% false negatives for valid speech.</a:t>
            </a:r>
            <a:endParaRPr lang="en-US" sz="145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0A260A4-F0C3-B519-5278-5CC9F7F71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76423" y="2654617"/>
            <a:ext cx="360000" cy="36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AA9680A-356F-49E5-4028-5B48266AFB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54278" y="2651087"/>
            <a:ext cx="360000" cy="36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9FA1546-4768-DD52-C57F-E77969BA53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54278" y="5334748"/>
            <a:ext cx="360000" cy="36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B97C880-1B2C-387B-5CDB-0189BEB924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78113" y="5331979"/>
            <a:ext cx="360000" cy="360000"/>
          </a:xfrm>
          <a:prstGeom prst="rect">
            <a:avLst/>
          </a:prstGeom>
        </p:spPr>
      </p:pic>
      <p:pic>
        <p:nvPicPr>
          <p:cNvPr id="31" name="Image 0" descr="preencoded.png">
            <a:extLst>
              <a:ext uri="{FF2B5EF4-FFF2-40B4-BE49-F238E27FC236}">
                <a16:creationId xmlns:a16="http://schemas.microsoft.com/office/drawing/2014/main" id="{B6E6EEEC-E437-9580-DDB1-35006F15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36" r="62029" b="84876"/>
          <a:stretch>
            <a:fillRect/>
          </a:stretch>
        </p:blipFill>
        <p:spPr>
          <a:xfrm>
            <a:off x="50375" y="1404048"/>
            <a:ext cx="2083225" cy="6985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9B71907-E60F-F1E8-38D7-381D013AF4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13</a:t>
            </a:fld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98849"/>
            <a:ext cx="820852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Comprehensive Testing Plan</a:t>
            </a:r>
            <a:endParaRPr lang="en-US" sz="4800">
              <a:latin typeface="Trebuchet MS" panose="020B0603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2778204"/>
            <a:ext cx="4226838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4" name="Text 2"/>
          <p:cNvSpPr/>
          <p:nvPr/>
        </p:nvSpPr>
        <p:spPr>
          <a:xfrm>
            <a:off x="982504" y="30537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Unit Testing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82504" y="3457709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Verify individual scripts: data loading, object pooling, save/load system.</a:t>
            </a:r>
            <a:endParaRPr lang="en-US" sz="17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201722" y="2778204"/>
            <a:ext cx="4226838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7" name="Text 5"/>
          <p:cNvSpPr/>
          <p:nvPr/>
        </p:nvSpPr>
        <p:spPr>
          <a:xfrm>
            <a:off x="5425916" y="30537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Integration Testing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25916" y="3457709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Subsystem communication: voice-to-action, fallback trigger, event propagation.</a:t>
            </a:r>
            <a:endParaRPr lang="en-US" sz="17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9645134" y="2778204"/>
            <a:ext cx="4226957" cy="1974652"/>
          </a:xfrm>
          <a:prstGeom prst="roundRect">
            <a:avLst>
              <a:gd name="adj" fmla="val 460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0" name="Text 8"/>
          <p:cNvSpPr/>
          <p:nvPr/>
        </p:nvSpPr>
        <p:spPr>
          <a:xfrm>
            <a:off x="9869329" y="3053769"/>
            <a:ext cx="371486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Usability &amp; VR Experience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69329" y="3457709"/>
            <a:ext cx="37785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Motion sickness, height calibration, feedback perception.</a:t>
            </a:r>
            <a:endParaRPr lang="en-US" sz="17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58309" y="4969431"/>
            <a:ext cx="6448544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3" name="Text 11"/>
          <p:cNvSpPr/>
          <p:nvPr/>
        </p:nvSpPr>
        <p:spPr>
          <a:xfrm>
            <a:off x="982504" y="5244995"/>
            <a:ext cx="299346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Performance Testing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82504" y="5648936"/>
            <a:ext cx="600015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Frame rate stability (40 FPS), memory usage (Object Pool).</a:t>
            </a:r>
            <a:endParaRPr lang="en-US" sz="17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3428" y="4969431"/>
            <a:ext cx="6448663" cy="1627942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6" name="Text 14"/>
          <p:cNvSpPr/>
          <p:nvPr/>
        </p:nvSpPr>
        <p:spPr>
          <a:xfrm>
            <a:off x="7647623" y="52449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Acceptance Testing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647623" y="5648936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Verify features against requirements: NPC head tracking, guide behavior, bubble interaction.</a:t>
            </a:r>
            <a:endParaRPr lang="en-US" sz="17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8F2DFB4-1D22-D577-BDC8-56F86D2E04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14</a:t>
            </a:fld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D453A3-C91F-88A1-769C-6E16466CAE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15</a:t>
            </a:fld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346FB4-DA6D-0B55-5804-75561DFD95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920" b="16920"/>
          <a:stretch/>
        </p:blipFill>
        <p:spPr>
          <a:xfrm>
            <a:off x="2145598" y="663675"/>
            <a:ext cx="10427402" cy="68988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73634C-54E8-6C8B-E7BD-D4477B0B40BD}"/>
              </a:ext>
            </a:extLst>
          </p:cNvPr>
          <p:cNvSpPr/>
          <p:nvPr/>
        </p:nvSpPr>
        <p:spPr>
          <a:xfrm>
            <a:off x="0" y="-1"/>
            <a:ext cx="14630400" cy="663675"/>
          </a:xfrm>
          <a:prstGeom prst="rect">
            <a:avLst/>
          </a:prstGeom>
          <a:gradFill flip="none" rotWithShape="1">
            <a:gsLst>
              <a:gs pos="31000">
                <a:srgbClr val="2F4B94"/>
              </a:gs>
              <a:gs pos="74296">
                <a:srgbClr val="7DBDE3"/>
              </a:gs>
              <a:gs pos="51000">
                <a:srgbClr val="518AC1"/>
              </a:gs>
              <a:gs pos="15000">
                <a:srgbClr val="1F2F88"/>
              </a:gs>
              <a:gs pos="100000">
                <a:srgbClr val="A6D3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36B2B7-E604-43DE-F18D-E96003907DE6}"/>
              </a:ext>
            </a:extLst>
          </p:cNvPr>
          <p:cNvSpPr/>
          <p:nvPr/>
        </p:nvSpPr>
        <p:spPr>
          <a:xfrm>
            <a:off x="0" y="7562533"/>
            <a:ext cx="14630400" cy="667067"/>
          </a:xfrm>
          <a:prstGeom prst="rect">
            <a:avLst/>
          </a:prstGeom>
          <a:gradFill>
            <a:gsLst>
              <a:gs pos="23000">
                <a:srgbClr val="9E4892"/>
              </a:gs>
              <a:gs pos="76000">
                <a:srgbClr val="8BC2E2"/>
              </a:gs>
              <a:gs pos="48000">
                <a:srgbClr val="FBAD7D"/>
              </a:gs>
              <a:gs pos="0">
                <a:srgbClr val="692B8C"/>
              </a:gs>
              <a:gs pos="100000">
                <a:srgbClr val="B3D9F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0CE81A-4CF4-9C05-96F7-F6EFE27A8DFF}"/>
              </a:ext>
            </a:extLst>
          </p:cNvPr>
          <p:cNvSpPr/>
          <p:nvPr/>
        </p:nvSpPr>
        <p:spPr>
          <a:xfrm>
            <a:off x="0" y="663673"/>
            <a:ext cx="2145598" cy="6898859"/>
          </a:xfrm>
          <a:prstGeom prst="rect">
            <a:avLst/>
          </a:prstGeom>
          <a:gradFill flip="none" rotWithShape="1">
            <a:gsLst>
              <a:gs pos="81000">
                <a:srgbClr val="653089"/>
              </a:gs>
              <a:gs pos="75000">
                <a:srgbClr val="5694C7"/>
              </a:gs>
              <a:gs pos="59000">
                <a:srgbClr val="5492C5"/>
              </a:gs>
              <a:gs pos="36000">
                <a:srgbClr val="3760A0"/>
              </a:gs>
              <a:gs pos="25000">
                <a:srgbClr val="2C438F"/>
              </a:gs>
              <a:gs pos="13000">
                <a:srgbClr val="1F2F87"/>
              </a:gs>
              <a:gs pos="100000">
                <a:srgbClr val="692C8B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9B36E-6678-AE91-F5FA-C3384ED6B4E6}"/>
              </a:ext>
            </a:extLst>
          </p:cNvPr>
          <p:cNvSpPr/>
          <p:nvPr/>
        </p:nvSpPr>
        <p:spPr>
          <a:xfrm>
            <a:off x="12573000" y="663675"/>
            <a:ext cx="2057400" cy="6898859"/>
          </a:xfrm>
          <a:prstGeom prst="rect">
            <a:avLst/>
          </a:prstGeom>
          <a:gradFill flip="none" rotWithShape="1">
            <a:gsLst>
              <a:gs pos="52000">
                <a:srgbClr val="E7F4FC"/>
              </a:gs>
              <a:gs pos="82000">
                <a:srgbClr val="B7DBF0"/>
              </a:gs>
              <a:gs pos="72000">
                <a:srgbClr val="E6F3FB"/>
              </a:gs>
              <a:gs pos="70000">
                <a:srgbClr val="E7F4FC"/>
              </a:gs>
              <a:gs pos="36000">
                <a:srgbClr val="CBE5F4"/>
              </a:gs>
              <a:gs pos="68000">
                <a:srgbClr val="FDFCFA"/>
              </a:gs>
              <a:gs pos="76000">
                <a:srgbClr val="F8FAFA"/>
              </a:gs>
              <a:gs pos="78000">
                <a:srgbClr val="FDFCFA"/>
              </a:gs>
              <a:gs pos="14000">
                <a:srgbClr val="A6D4EE"/>
              </a:gs>
              <a:gs pos="100000">
                <a:srgbClr val="B1D8EF"/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5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C1B00-AEC4-AB58-C98B-993DAAA54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0">
            <a:extLst>
              <a:ext uri="{FF2B5EF4-FFF2-40B4-BE49-F238E27FC236}">
                <a16:creationId xmlns:a16="http://schemas.microsoft.com/office/drawing/2014/main" id="{792753CC-3BA2-BD69-1ED1-2FFCBFBE6E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24475" y="0"/>
            <a:ext cx="5305925" cy="8229600"/>
          </a:xfrm>
          <a:prstGeom prst="rect">
            <a:avLst/>
          </a:prstGeom>
        </p:spPr>
      </p:pic>
      <p:sp>
        <p:nvSpPr>
          <p:cNvPr id="13" name="Text 1">
            <a:extLst>
              <a:ext uri="{FF2B5EF4-FFF2-40B4-BE49-F238E27FC236}">
                <a16:creationId xmlns:a16="http://schemas.microsoft.com/office/drawing/2014/main" id="{54C01F59-F8C0-18AC-4322-2757FBDB9748}"/>
              </a:ext>
            </a:extLst>
          </p:cNvPr>
          <p:cNvSpPr/>
          <p:nvPr/>
        </p:nvSpPr>
        <p:spPr>
          <a:xfrm>
            <a:off x="614648" y="1484981"/>
            <a:ext cx="4995929" cy="724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6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Traditional Learning</a:t>
            </a:r>
            <a:endParaRPr lang="en-US" sz="3600">
              <a:solidFill>
                <a:schemeClr val="bg2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75119126-B982-6973-7254-963F2AD6B0D5}"/>
              </a:ext>
            </a:extLst>
          </p:cNvPr>
          <p:cNvSpPr/>
          <p:nvPr/>
        </p:nvSpPr>
        <p:spPr>
          <a:xfrm>
            <a:off x="614649" y="625415"/>
            <a:ext cx="6700551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54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The Confidence Gap</a:t>
            </a:r>
            <a:endParaRPr lang="en-US" sz="5400">
              <a:latin typeface="Trebuchet MS" panose="020B0603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E708C1-EE34-F78E-A598-C07A401C2E7B}"/>
              </a:ext>
            </a:extLst>
          </p:cNvPr>
          <p:cNvSpPr/>
          <p:nvPr/>
        </p:nvSpPr>
        <p:spPr>
          <a:xfrm>
            <a:off x="-1" y="0"/>
            <a:ext cx="14630401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96D11A80-D468-517D-5BFD-6AE1829EF613}"/>
              </a:ext>
            </a:extLst>
          </p:cNvPr>
          <p:cNvSpPr/>
          <p:nvPr/>
        </p:nvSpPr>
        <p:spPr>
          <a:xfrm>
            <a:off x="6004084" y="1822609"/>
            <a:ext cx="8108633" cy="1101328"/>
          </a:xfrm>
          <a:prstGeom prst="roundRect">
            <a:avLst>
              <a:gd name="adj" fmla="val 664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2" name="Image 0">
            <a:extLst>
              <a:ext uri="{FF2B5EF4-FFF2-40B4-BE49-F238E27FC236}">
                <a16:creationId xmlns:a16="http://schemas.microsoft.com/office/drawing/2014/main" id="{0F6E7865-B359-1053-35EF-2348323652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0"/>
            <a:ext cx="5513189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3032117-3D62-406C-3A19-1A941DF560B0}"/>
              </a:ext>
            </a:extLst>
          </p:cNvPr>
          <p:cNvSpPr/>
          <p:nvPr/>
        </p:nvSpPr>
        <p:spPr>
          <a:xfrm>
            <a:off x="6004084" y="767002"/>
            <a:ext cx="7945516" cy="724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00"/>
              </a:lnSpc>
            </a:pPr>
            <a:r>
              <a:rPr lang="en-US" sz="4400"/>
              <a:t>The Current Situation &amp; The Need</a:t>
            </a:r>
            <a:endParaRPr lang="en-US" sz="4400">
              <a:latin typeface="Trebuchet MS" panose="020B0603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9F154EA-69AE-7ED0-911F-D8BCDDF7219A}"/>
              </a:ext>
            </a:extLst>
          </p:cNvPr>
          <p:cNvSpPr/>
          <p:nvPr/>
        </p:nvSpPr>
        <p:spPr>
          <a:xfrm>
            <a:off x="6004084" y="1807369"/>
            <a:ext cx="8108633" cy="60960"/>
          </a:xfrm>
          <a:prstGeom prst="roundRect">
            <a:avLst>
              <a:gd name="adj" fmla="val 101907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7EFE9F10-B3F8-827B-9C53-893B0EF08192}"/>
              </a:ext>
            </a:extLst>
          </p:cNvPr>
          <p:cNvSpPr/>
          <p:nvPr/>
        </p:nvSpPr>
        <p:spPr>
          <a:xfrm>
            <a:off x="6167199" y="2307517"/>
            <a:ext cx="2384822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Global Context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2F9AF48-2047-DCEF-395E-4125EF43CB02}"/>
              </a:ext>
            </a:extLst>
          </p:cNvPr>
          <p:cNvSpPr/>
          <p:nvPr/>
        </p:nvSpPr>
        <p:spPr>
          <a:xfrm>
            <a:off x="6167199" y="2601363"/>
            <a:ext cx="778240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High demand for second language proficiency in a globalized world.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EBB26C98-D839-A03F-9F26-CBB50759AAA4}"/>
              </a:ext>
            </a:extLst>
          </p:cNvPr>
          <p:cNvSpPr/>
          <p:nvPr/>
        </p:nvSpPr>
        <p:spPr>
          <a:xfrm>
            <a:off x="6004084" y="3293626"/>
            <a:ext cx="8108633" cy="1101328"/>
          </a:xfrm>
          <a:prstGeom prst="roundRect">
            <a:avLst>
              <a:gd name="adj" fmla="val 664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84A84F29-F007-BF6E-2DB6-33597A3E08B3}"/>
              </a:ext>
            </a:extLst>
          </p:cNvPr>
          <p:cNvSpPr/>
          <p:nvPr/>
        </p:nvSpPr>
        <p:spPr>
          <a:xfrm>
            <a:off x="6004084" y="3278386"/>
            <a:ext cx="8108633" cy="60960"/>
          </a:xfrm>
          <a:prstGeom prst="roundRect">
            <a:avLst>
              <a:gd name="adj" fmla="val 101907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B292AB0D-7253-6D38-90EB-685D23719C39}"/>
              </a:ext>
            </a:extLst>
          </p:cNvPr>
          <p:cNvSpPr/>
          <p:nvPr/>
        </p:nvSpPr>
        <p:spPr>
          <a:xfrm>
            <a:off x="9836587" y="3071812"/>
            <a:ext cx="443627" cy="443627"/>
          </a:xfrm>
          <a:prstGeom prst="roundRect">
            <a:avLst>
              <a:gd name="adj" fmla="val 20611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89318569-C3EB-E650-535C-BC33CAB09259}"/>
              </a:ext>
            </a:extLst>
          </p:cNvPr>
          <p:cNvSpPr/>
          <p:nvPr/>
        </p:nvSpPr>
        <p:spPr>
          <a:xfrm>
            <a:off x="6167199" y="3778534"/>
            <a:ext cx="19461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The Market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93B78BB1-143A-0737-D8B9-444EBCF07ADC}"/>
              </a:ext>
            </a:extLst>
          </p:cNvPr>
          <p:cNvSpPr/>
          <p:nvPr/>
        </p:nvSpPr>
        <p:spPr>
          <a:xfrm>
            <a:off x="6167199" y="4072380"/>
            <a:ext cx="8028226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Saturated with mobile apps (Duolingo, Babbel) focusing on text-based drills.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6A92085D-7B01-89E5-713E-A0E22CE66273}"/>
              </a:ext>
            </a:extLst>
          </p:cNvPr>
          <p:cNvSpPr/>
          <p:nvPr/>
        </p:nvSpPr>
        <p:spPr>
          <a:xfrm>
            <a:off x="6004084" y="4764643"/>
            <a:ext cx="8108633" cy="1101328"/>
          </a:xfrm>
          <a:prstGeom prst="roundRect">
            <a:avLst>
              <a:gd name="adj" fmla="val 664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CBC30FD4-CA80-806F-7AB7-92570595E5D7}"/>
              </a:ext>
            </a:extLst>
          </p:cNvPr>
          <p:cNvSpPr/>
          <p:nvPr/>
        </p:nvSpPr>
        <p:spPr>
          <a:xfrm>
            <a:off x="6004084" y="4749403"/>
            <a:ext cx="8108633" cy="60960"/>
          </a:xfrm>
          <a:prstGeom prst="roundRect">
            <a:avLst>
              <a:gd name="adj" fmla="val 101907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A58B55F2-957D-9FB3-73D4-69CB6A7EEF38}"/>
              </a:ext>
            </a:extLst>
          </p:cNvPr>
          <p:cNvSpPr/>
          <p:nvPr/>
        </p:nvSpPr>
        <p:spPr>
          <a:xfrm>
            <a:off x="9836587" y="4542830"/>
            <a:ext cx="443627" cy="443627"/>
          </a:xfrm>
          <a:prstGeom prst="roundRect">
            <a:avLst>
              <a:gd name="adj" fmla="val 20611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AB0D71CC-9442-F04A-C390-73B5DC727307}"/>
              </a:ext>
            </a:extLst>
          </p:cNvPr>
          <p:cNvSpPr/>
          <p:nvPr/>
        </p:nvSpPr>
        <p:spPr>
          <a:xfrm>
            <a:off x="6167199" y="5172432"/>
            <a:ext cx="2547823" cy="293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The Limitation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5E60E258-A2FA-432C-42F7-401B3D53B408}"/>
              </a:ext>
            </a:extLst>
          </p:cNvPr>
          <p:cNvSpPr/>
          <p:nvPr/>
        </p:nvSpPr>
        <p:spPr>
          <a:xfrm>
            <a:off x="6167199" y="5466278"/>
            <a:ext cx="7782401" cy="500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Current tools build Passive Vocabulary (Reading/Listening)</a:t>
            </a:r>
            <a:b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</a:b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but fail to develop Active Fluency (Speaking).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Shape 16">
            <a:extLst>
              <a:ext uri="{FF2B5EF4-FFF2-40B4-BE49-F238E27FC236}">
                <a16:creationId xmlns:a16="http://schemas.microsoft.com/office/drawing/2014/main" id="{C921E6CF-9D2F-754A-417B-558AB83AA860}"/>
              </a:ext>
            </a:extLst>
          </p:cNvPr>
          <p:cNvSpPr/>
          <p:nvPr/>
        </p:nvSpPr>
        <p:spPr>
          <a:xfrm>
            <a:off x="6004084" y="6235660"/>
            <a:ext cx="8108633" cy="1101328"/>
          </a:xfrm>
          <a:prstGeom prst="roundRect">
            <a:avLst>
              <a:gd name="adj" fmla="val 664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2A7DCF7E-B64D-5EF3-08A7-D247ACB76614}"/>
              </a:ext>
            </a:extLst>
          </p:cNvPr>
          <p:cNvSpPr/>
          <p:nvPr/>
        </p:nvSpPr>
        <p:spPr>
          <a:xfrm>
            <a:off x="6004084" y="6220420"/>
            <a:ext cx="8108633" cy="60960"/>
          </a:xfrm>
          <a:prstGeom prst="roundRect">
            <a:avLst>
              <a:gd name="adj" fmla="val 101907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0E69D449-9A29-8842-804C-4CDE65F356E3}"/>
              </a:ext>
            </a:extLst>
          </p:cNvPr>
          <p:cNvSpPr/>
          <p:nvPr/>
        </p:nvSpPr>
        <p:spPr>
          <a:xfrm>
            <a:off x="9836587" y="6013847"/>
            <a:ext cx="443627" cy="443627"/>
          </a:xfrm>
          <a:prstGeom prst="roundRect">
            <a:avLst>
              <a:gd name="adj" fmla="val 20611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6" name="Text 19">
            <a:extLst>
              <a:ext uri="{FF2B5EF4-FFF2-40B4-BE49-F238E27FC236}">
                <a16:creationId xmlns:a16="http://schemas.microsoft.com/office/drawing/2014/main" id="{C78DDCBF-09C1-A6CD-4C50-EF80C6A1402C}"/>
              </a:ext>
            </a:extLst>
          </p:cNvPr>
          <p:cNvSpPr/>
          <p:nvPr/>
        </p:nvSpPr>
        <p:spPr>
          <a:xfrm>
            <a:off x="6167199" y="6720568"/>
            <a:ext cx="19461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The Need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27" name="Text 20">
            <a:extLst>
              <a:ext uri="{FF2B5EF4-FFF2-40B4-BE49-F238E27FC236}">
                <a16:creationId xmlns:a16="http://schemas.microsoft.com/office/drawing/2014/main" id="{33ED9838-A0C8-8F9A-02F6-3BD058B16770}"/>
              </a:ext>
            </a:extLst>
          </p:cNvPr>
          <p:cNvSpPr/>
          <p:nvPr/>
        </p:nvSpPr>
        <p:spPr>
          <a:xfrm>
            <a:off x="6167199" y="7014415"/>
            <a:ext cx="829175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A solution that forces active speech production in a pressure-free environment.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FCC01A39-5A4B-5552-1908-0109D6814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2</a:t>
            </a:fld>
            <a:endParaRPr lang="LID4096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AFCE54E-7106-14E4-F460-547E70D79F20}"/>
              </a:ext>
            </a:extLst>
          </p:cNvPr>
          <p:cNvSpPr/>
          <p:nvPr/>
        </p:nvSpPr>
        <p:spPr>
          <a:xfrm>
            <a:off x="9836587" y="1600795"/>
            <a:ext cx="443627" cy="443627"/>
          </a:xfrm>
          <a:prstGeom prst="roundRect">
            <a:avLst>
              <a:gd name="adj" fmla="val 20611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FAC0AA69-2574-34B9-B928-B129C5A8B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3607" y="1630694"/>
            <a:ext cx="387098" cy="38709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EA470C2-52C4-33B1-EC83-6200B97FB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9331" y="3128129"/>
            <a:ext cx="340517" cy="340517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4E59D30-21C1-1633-64B1-1F2BB8D2F0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99650" y="4588657"/>
            <a:ext cx="319306" cy="31930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2279D03-E17B-664D-759E-48F4B8B0CC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03956" y="6078666"/>
            <a:ext cx="318749" cy="3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37914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8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25" grpId="0" animBg="1"/>
      <p:bldP spid="4" grpId="0" animBg="1"/>
      <p:bldP spid="4" grpId="1" animBg="1"/>
      <p:bldP spid="3" grpId="0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7" grpId="1" animBg="1"/>
      <p:bldP spid="28" grpId="0"/>
      <p:bldP spid="6" grpId="0" animBg="1"/>
      <p:bldP spid="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6EE8F5-BEB4-94CC-6D02-C0905202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8A92270-8489-6872-9337-748B1C138D73}"/>
              </a:ext>
            </a:extLst>
          </p:cNvPr>
          <p:cNvSpPr/>
          <p:nvPr/>
        </p:nvSpPr>
        <p:spPr>
          <a:xfrm>
            <a:off x="614649" y="625415"/>
            <a:ext cx="6700551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54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The Confidence Gap</a:t>
            </a:r>
            <a:endParaRPr lang="en-US" sz="5400">
              <a:latin typeface="Trebuchet MS" panose="020B0603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E71DDBB-0D44-CF91-F909-0CD7D92B54D8}"/>
              </a:ext>
            </a:extLst>
          </p:cNvPr>
          <p:cNvSpPr/>
          <p:nvPr/>
        </p:nvSpPr>
        <p:spPr>
          <a:xfrm>
            <a:off x="614648" y="1484981"/>
            <a:ext cx="4995929" cy="724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6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Traditional Learning</a:t>
            </a:r>
            <a:endParaRPr lang="en-US" sz="3600">
              <a:solidFill>
                <a:schemeClr val="bg2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5FCA9BD2-D24E-C525-C61C-9269471F1243}"/>
              </a:ext>
            </a:extLst>
          </p:cNvPr>
          <p:cNvSpPr/>
          <p:nvPr/>
        </p:nvSpPr>
        <p:spPr>
          <a:xfrm>
            <a:off x="1731862" y="2793511"/>
            <a:ext cx="6534427" cy="80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Mobile apps focus on passive vocabulary,</a:t>
            </a:r>
            <a:r>
              <a:rPr lang="he-IL" sz="24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 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not active communication.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44FC112-06DF-33CD-7518-9553699E07E3}"/>
              </a:ext>
            </a:extLst>
          </p:cNvPr>
          <p:cNvSpPr/>
          <p:nvPr/>
        </p:nvSpPr>
        <p:spPr>
          <a:xfrm>
            <a:off x="1734041" y="4500317"/>
            <a:ext cx="6534426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Low retention rates, lack of engagement.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E833BB7-101B-2E9A-ACA2-4FF68B9BF0E9}"/>
              </a:ext>
            </a:extLst>
          </p:cNvPr>
          <p:cNvSpPr/>
          <p:nvPr/>
        </p:nvSpPr>
        <p:spPr>
          <a:xfrm>
            <a:off x="1724432" y="5958963"/>
            <a:ext cx="710714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Classroom anxiety inhibits speaking practice.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Image 0">
            <a:extLst>
              <a:ext uri="{FF2B5EF4-FFF2-40B4-BE49-F238E27FC236}">
                <a16:creationId xmlns:a16="http://schemas.microsoft.com/office/drawing/2014/main" id="{62274E21-2546-2E12-9A2E-08EB495E25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24475" y="0"/>
            <a:ext cx="5305925" cy="82296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ECDC35-8040-0930-B1FB-CC39746C49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3</a:t>
            </a:fld>
            <a:endParaRPr lang="LID4096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E6BAE9B-57A1-1AA9-49E9-B8153DA0F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500" y="2893652"/>
            <a:ext cx="504000" cy="504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8090CB5-DD0D-EAC7-840F-EF70BC5BE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500" y="5785545"/>
            <a:ext cx="504000" cy="504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B8150E5-73D6-5546-381E-760E473B0E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500" y="4339599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0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B01D67-0AA8-530E-FAC5-94E44CC3D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ED964E16-0123-BFBB-79D9-BC25FCFF3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5DAB782F-574E-CC92-70D0-E53769F7CBAD}"/>
              </a:ext>
            </a:extLst>
          </p:cNvPr>
          <p:cNvSpPr/>
          <p:nvPr/>
        </p:nvSpPr>
        <p:spPr>
          <a:xfrm>
            <a:off x="6004084" y="767002"/>
            <a:ext cx="6918702" cy="61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4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Key Features &amp; Pedagogy</a:t>
            </a:r>
            <a:endParaRPr lang="en-US" sz="4400"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9BFEEA-2989-0961-63A4-9F2466041E59}"/>
              </a:ext>
            </a:extLst>
          </p:cNvPr>
          <p:cNvSpPr/>
          <p:nvPr/>
        </p:nvSpPr>
        <p:spPr>
          <a:xfrm>
            <a:off x="-1" y="-1"/>
            <a:ext cx="14630401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22D00141-4E71-8502-7BD7-B98807E337D3}"/>
              </a:ext>
            </a:extLst>
          </p:cNvPr>
          <p:cNvSpPr/>
          <p:nvPr/>
        </p:nvSpPr>
        <p:spPr>
          <a:xfrm>
            <a:off x="614649" y="625415"/>
            <a:ext cx="6700551" cy="479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54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The Confidence Gap</a:t>
            </a:r>
            <a:endParaRPr lang="en-US" sz="5400">
              <a:latin typeface="Trebuchet MS" panose="020B0603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CBFFB20-FEC6-B9C8-C025-5B6F4C15F079}"/>
              </a:ext>
            </a:extLst>
          </p:cNvPr>
          <p:cNvSpPr/>
          <p:nvPr/>
        </p:nvSpPr>
        <p:spPr>
          <a:xfrm>
            <a:off x="614649" y="1484981"/>
            <a:ext cx="5056686" cy="466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3600" err="1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TalkJourney's</a:t>
            </a:r>
            <a:r>
              <a:rPr lang="en-US" sz="3600">
                <a:solidFill>
                  <a:schemeClr val="bg2">
                    <a:lumMod val="50000"/>
                  </a:schemeClr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 Solution</a:t>
            </a: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8BAFA1C-A66E-72A2-D7BD-C35A0975CCC9}"/>
              </a:ext>
            </a:extLst>
          </p:cNvPr>
          <p:cNvSpPr/>
          <p:nvPr/>
        </p:nvSpPr>
        <p:spPr>
          <a:xfrm>
            <a:off x="1720573" y="3043279"/>
            <a:ext cx="7619239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Immersive VR game: voice is primary controller.</a:t>
            </a: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6465456-B729-D404-2578-3C637190E218}"/>
              </a:ext>
            </a:extLst>
          </p:cNvPr>
          <p:cNvSpPr/>
          <p:nvPr/>
        </p:nvSpPr>
        <p:spPr>
          <a:xfrm>
            <a:off x="1734040" y="4500317"/>
            <a:ext cx="6823219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Safe, judgment-free practice environment.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A9C52F1-9389-EFFC-47DD-1963892AB754}"/>
              </a:ext>
            </a:extLst>
          </p:cNvPr>
          <p:cNvSpPr/>
          <p:nvPr/>
        </p:nvSpPr>
        <p:spPr>
          <a:xfrm>
            <a:off x="1724432" y="5946263"/>
            <a:ext cx="7884388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Task-Based Learning: language for specific goals.</a:t>
            </a:r>
          </a:p>
        </p:txBody>
      </p:sp>
      <p:pic>
        <p:nvPicPr>
          <p:cNvPr id="7" name="Image 0">
            <a:extLst>
              <a:ext uri="{FF2B5EF4-FFF2-40B4-BE49-F238E27FC236}">
                <a16:creationId xmlns:a16="http://schemas.microsoft.com/office/drawing/2014/main" id="{D43F264A-A249-84DB-8ABE-E227E756B4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63" r="22238"/>
          <a:stretch>
            <a:fillRect/>
          </a:stretch>
        </p:blipFill>
        <p:spPr>
          <a:xfrm>
            <a:off x="9339812" y="0"/>
            <a:ext cx="5290588" cy="822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4362F13-5D3B-D368-758C-98EDFD3D9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73500" y="2893652"/>
            <a:ext cx="504000" cy="504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3499B3-6CE8-7DB8-A7CB-4134CAF20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77500" y="5785545"/>
            <a:ext cx="504000" cy="504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383D44F-A658-387D-3954-E7F1CF6D9C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77500" y="4339599"/>
            <a:ext cx="504000" cy="5040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A06917A-593E-47A5-0D9F-524828AA2C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b="1" smtClean="0">
                <a:solidFill>
                  <a:schemeClr val="bg1"/>
                </a:solidFill>
              </a:rPr>
              <a:t>4</a:t>
            </a:fld>
            <a:endParaRPr lang="LID4096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820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2" grpId="0" animBg="1"/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6004084" y="1822609"/>
            <a:ext cx="8108633" cy="1101328"/>
          </a:xfrm>
          <a:prstGeom prst="roundRect">
            <a:avLst>
              <a:gd name="adj" fmla="val 664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6" name="Shape 3"/>
          <p:cNvSpPr/>
          <p:nvPr/>
        </p:nvSpPr>
        <p:spPr>
          <a:xfrm>
            <a:off x="9836587" y="1600795"/>
            <a:ext cx="443627" cy="443627"/>
          </a:xfrm>
          <a:prstGeom prst="roundRect">
            <a:avLst>
              <a:gd name="adj" fmla="val 20611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4084" y="767002"/>
            <a:ext cx="6918702" cy="61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4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Key Features &amp; Pedagogy</a:t>
            </a:r>
            <a:endParaRPr lang="en-US" sz="4400">
              <a:latin typeface="Trebuchet MS" panose="020B0603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004084" y="1807369"/>
            <a:ext cx="8108633" cy="60960"/>
          </a:xfrm>
          <a:prstGeom prst="roundRect">
            <a:avLst>
              <a:gd name="adj" fmla="val 101907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4254" y="1667986"/>
            <a:ext cx="308452" cy="3084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67198" y="2307517"/>
            <a:ext cx="351782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Communicative Method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6167199" y="2601363"/>
            <a:ext cx="8358426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Simulate real-world scenarios: ordering food, interacting with service providers.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004084" y="3293626"/>
            <a:ext cx="8108633" cy="1101328"/>
          </a:xfrm>
          <a:prstGeom prst="roundRect">
            <a:avLst>
              <a:gd name="adj" fmla="val 664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1" name="Shape 7"/>
          <p:cNvSpPr/>
          <p:nvPr/>
        </p:nvSpPr>
        <p:spPr>
          <a:xfrm>
            <a:off x="6004084" y="3278386"/>
            <a:ext cx="8108633" cy="60960"/>
          </a:xfrm>
          <a:prstGeom prst="roundRect">
            <a:avLst>
              <a:gd name="adj" fmla="val 101907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2" name="Shape 8"/>
          <p:cNvSpPr/>
          <p:nvPr/>
        </p:nvSpPr>
        <p:spPr>
          <a:xfrm>
            <a:off x="9836587" y="3071812"/>
            <a:ext cx="443627" cy="443627"/>
          </a:xfrm>
          <a:prstGeom prst="roundRect">
            <a:avLst>
              <a:gd name="adj" fmla="val 20611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71029" y="3117532"/>
            <a:ext cx="363345" cy="36334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167199" y="3778534"/>
            <a:ext cx="194619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Gamification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167199" y="4072380"/>
            <a:ext cx="778240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Quest Objects, XP system, unlockable achievements for motivation.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6004084" y="4764643"/>
            <a:ext cx="8108633" cy="1101328"/>
          </a:xfrm>
          <a:prstGeom prst="roundRect">
            <a:avLst>
              <a:gd name="adj" fmla="val 664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7" name="Shape 12"/>
          <p:cNvSpPr/>
          <p:nvPr/>
        </p:nvSpPr>
        <p:spPr>
          <a:xfrm>
            <a:off x="6004084" y="4749403"/>
            <a:ext cx="8108633" cy="60960"/>
          </a:xfrm>
          <a:prstGeom prst="roundRect">
            <a:avLst>
              <a:gd name="adj" fmla="val 101907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8" name="Shape 13"/>
          <p:cNvSpPr/>
          <p:nvPr/>
        </p:nvSpPr>
        <p:spPr>
          <a:xfrm>
            <a:off x="9836587" y="4542830"/>
            <a:ext cx="443627" cy="443627"/>
          </a:xfrm>
          <a:prstGeom prst="roundRect">
            <a:avLst>
              <a:gd name="adj" fmla="val 20611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4254" y="4616767"/>
            <a:ext cx="291904" cy="291904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167198" y="5249551"/>
            <a:ext cx="208145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Transliterator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167199" y="5543397"/>
            <a:ext cx="778240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Aids pronunciation by converting text to phonetic representations.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6004084" y="6235660"/>
            <a:ext cx="8108633" cy="1101328"/>
          </a:xfrm>
          <a:prstGeom prst="roundRect">
            <a:avLst>
              <a:gd name="adj" fmla="val 6642"/>
            </a:avLst>
          </a:prstGeom>
          <a:solidFill>
            <a:srgbClr val="FFFAF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3" name="Shape 17"/>
          <p:cNvSpPr/>
          <p:nvPr/>
        </p:nvSpPr>
        <p:spPr>
          <a:xfrm>
            <a:off x="6004084" y="6220420"/>
            <a:ext cx="8108633" cy="60960"/>
          </a:xfrm>
          <a:prstGeom prst="roundRect">
            <a:avLst>
              <a:gd name="adj" fmla="val 101907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4" name="Shape 18"/>
          <p:cNvSpPr/>
          <p:nvPr/>
        </p:nvSpPr>
        <p:spPr>
          <a:xfrm>
            <a:off x="9836587" y="6013847"/>
            <a:ext cx="443627" cy="443627"/>
          </a:xfrm>
          <a:prstGeom prst="roundRect">
            <a:avLst>
              <a:gd name="adj" fmla="val 206119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86950" y="6071236"/>
            <a:ext cx="335755" cy="33575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167198" y="6720568"/>
            <a:ext cx="2538651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Voice Detection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6167199" y="7014415"/>
            <a:ext cx="778240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Immediate feedback with interactive NPCs in a safe practice environment.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7AAB35F3-B523-84BD-4EC5-B050739818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5</a:t>
            </a:fld>
            <a:endParaRPr lang="LID4096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688074"/>
            <a:ext cx="4589740" cy="4589740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270" y="2661706"/>
            <a:ext cx="4589740" cy="4589740"/>
          </a:xfrm>
          <a:prstGeom prst="rect">
            <a:avLst/>
          </a:prstGeom>
        </p:spPr>
      </p:pic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843" y="2674890"/>
            <a:ext cx="4510593" cy="458974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58309" y="951667"/>
            <a:ext cx="1192363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System Overview: Speech-to-Action Loop</a:t>
            </a:r>
            <a:endParaRPr lang="en-US" sz="4800">
              <a:latin typeface="Trebuchet MS" panose="020B0603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249" y="175093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TalkJourney is a VR application built on Unity, optimized for standalone VR headsets.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736288" y="4393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8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Input</a:t>
            </a:r>
            <a:endParaRPr lang="en-US" sz="2800">
              <a:latin typeface="Trebuchet MS" panose="020B0603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879300"/>
            <a:ext cx="38286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Audio captured via HMD microphone.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4840" y="4360545"/>
            <a:ext cx="666750" cy="6667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10010" y="274911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Processing</a:t>
            </a:r>
            <a:endParaRPr lang="en-US" sz="2800">
              <a:latin typeface="Trebuchet MS" panose="020B0603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610010" y="3235246"/>
            <a:ext cx="39371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Voice Recognition analyzes phonetics, matches Vocabulary Bank.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7785" y="3404354"/>
            <a:ext cx="666750" cy="6667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10010" y="60646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Feedback</a:t>
            </a:r>
            <a:endParaRPr lang="en-US" sz="2800">
              <a:latin typeface="Trebuchet MS" panose="020B0603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610010" y="6550819"/>
            <a:ext cx="39371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Game Logic Controller triggers visual/auditory feedback.</a:t>
            </a:r>
            <a:endParaRPr lang="en-US" sz="20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9392" y="6145292"/>
            <a:ext cx="666750" cy="6667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60FFAB3-008D-FD26-D292-EEBCD2A364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6</a:t>
            </a:fld>
            <a:endParaRPr lang="LID4096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7FB1C2-9038-1851-50DC-A75A3A0E3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AD2B59C-75BE-6E81-8212-C1CC4CA97C93}"/>
              </a:ext>
            </a:extLst>
          </p:cNvPr>
          <p:cNvSpPr/>
          <p:nvPr/>
        </p:nvSpPr>
        <p:spPr>
          <a:xfrm>
            <a:off x="228183" y="244872"/>
            <a:ext cx="10877015" cy="596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4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Functional Requirements: Core Mechanics</a:t>
            </a:r>
            <a:endParaRPr lang="en-US" sz="4400">
              <a:latin typeface="Trebuchet MS" panose="020B0603020202020204" pitchFamily="34" charset="0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C247B78A-E5BB-DA89-F8B8-A9123C1889A2}"/>
              </a:ext>
            </a:extLst>
          </p:cNvPr>
          <p:cNvSpPr/>
          <p:nvPr/>
        </p:nvSpPr>
        <p:spPr>
          <a:xfrm>
            <a:off x="317083" y="1131530"/>
            <a:ext cx="3905488" cy="1469628"/>
          </a:xfrm>
          <a:prstGeom prst="roundRect">
            <a:avLst>
              <a:gd name="adj" fmla="val 6507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1548FC77-45DA-6E1B-4E0E-D0863A4DF40B}"/>
              </a:ext>
            </a:extLst>
          </p:cNvPr>
          <p:cNvSpPr/>
          <p:nvPr/>
        </p:nvSpPr>
        <p:spPr>
          <a:xfrm>
            <a:off x="294223" y="1124067"/>
            <a:ext cx="91440" cy="1495705"/>
          </a:xfrm>
          <a:prstGeom prst="roundRect">
            <a:avLst>
              <a:gd name="adj" fmla="val 83333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0CEC06E-E5E0-AA94-0AC6-5F82AF188C01}"/>
              </a:ext>
            </a:extLst>
          </p:cNvPr>
          <p:cNvSpPr/>
          <p:nvPr/>
        </p:nvSpPr>
        <p:spPr>
          <a:xfrm>
            <a:off x="589855" y="1355725"/>
            <a:ext cx="321635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Voice Detection &amp; Fallback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1100F7B-0E53-8D85-DAC8-5E25DA9E99C7}"/>
              </a:ext>
            </a:extLst>
          </p:cNvPr>
          <p:cNvSpPr/>
          <p:nvPr/>
        </p:nvSpPr>
        <p:spPr>
          <a:xfrm>
            <a:off x="589855" y="1762918"/>
            <a:ext cx="342852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Primary input is voice; manual bypass after 3 failed attempts.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BD42002C-22D0-4E16-F748-5BEBB6B33BA9}"/>
              </a:ext>
            </a:extLst>
          </p:cNvPr>
          <p:cNvSpPr/>
          <p:nvPr/>
        </p:nvSpPr>
        <p:spPr>
          <a:xfrm>
            <a:off x="317083" y="4692689"/>
            <a:ext cx="3905488" cy="1469628"/>
          </a:xfrm>
          <a:prstGeom prst="roundRect">
            <a:avLst>
              <a:gd name="adj" fmla="val 6507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877B662E-6DDB-1020-DF4B-2E628B4688A9}"/>
              </a:ext>
            </a:extLst>
          </p:cNvPr>
          <p:cNvSpPr/>
          <p:nvPr/>
        </p:nvSpPr>
        <p:spPr>
          <a:xfrm>
            <a:off x="294223" y="4685226"/>
            <a:ext cx="91440" cy="1495705"/>
          </a:xfrm>
          <a:prstGeom prst="roundRect">
            <a:avLst>
              <a:gd name="adj" fmla="val 83333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74346AC5-02D2-26D5-F29E-B10B5529F13E}"/>
              </a:ext>
            </a:extLst>
          </p:cNvPr>
          <p:cNvSpPr/>
          <p:nvPr/>
        </p:nvSpPr>
        <p:spPr>
          <a:xfrm>
            <a:off x="589855" y="4789884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Bubble System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2262A6E-CC16-C9EA-9DF5-4A91A354848D}"/>
              </a:ext>
            </a:extLst>
          </p:cNvPr>
          <p:cNvSpPr/>
          <p:nvPr/>
        </p:nvSpPr>
        <p:spPr>
          <a:xfrm>
            <a:off x="589855" y="5197077"/>
            <a:ext cx="342852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Selection, Display, and Sentence Bubbles for vocabulary and sentence building.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27E4E68D-11BB-C13B-8129-4A81BB7008D1}"/>
              </a:ext>
            </a:extLst>
          </p:cNvPr>
          <p:cNvSpPr/>
          <p:nvPr/>
        </p:nvSpPr>
        <p:spPr>
          <a:xfrm>
            <a:off x="310752" y="2908378"/>
            <a:ext cx="3905488" cy="1469628"/>
          </a:xfrm>
          <a:prstGeom prst="roundRect">
            <a:avLst>
              <a:gd name="adj" fmla="val 6507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16" name="Shape 14">
            <a:extLst>
              <a:ext uri="{FF2B5EF4-FFF2-40B4-BE49-F238E27FC236}">
                <a16:creationId xmlns:a16="http://schemas.microsoft.com/office/drawing/2014/main" id="{562617FB-5A43-C5DA-BE1F-0FA08FC04793}"/>
              </a:ext>
            </a:extLst>
          </p:cNvPr>
          <p:cNvSpPr/>
          <p:nvPr/>
        </p:nvSpPr>
        <p:spPr>
          <a:xfrm>
            <a:off x="287892" y="2900915"/>
            <a:ext cx="91440" cy="1495705"/>
          </a:xfrm>
          <a:prstGeom prst="roundRect">
            <a:avLst>
              <a:gd name="adj" fmla="val 83333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43D8E9D8-8168-767F-F6A8-A916753C1E9A}"/>
              </a:ext>
            </a:extLst>
          </p:cNvPr>
          <p:cNvSpPr/>
          <p:nvPr/>
        </p:nvSpPr>
        <p:spPr>
          <a:xfrm>
            <a:off x="583524" y="3005573"/>
            <a:ext cx="2387084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UI &amp; Feedback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B0EC3080-FEC5-C35D-AA0B-B35D7C299F12}"/>
              </a:ext>
            </a:extLst>
          </p:cNvPr>
          <p:cNvSpPr/>
          <p:nvPr/>
        </p:nvSpPr>
        <p:spPr>
          <a:xfrm>
            <a:off x="583524" y="3412767"/>
            <a:ext cx="3428524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Visual voice indicator, haptic feedback, smart menus with translation.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FB3B1A03-7BC1-18AB-D590-A743D0E734F0}"/>
              </a:ext>
            </a:extLst>
          </p:cNvPr>
          <p:cNvSpPr/>
          <p:nvPr/>
        </p:nvSpPr>
        <p:spPr>
          <a:xfrm>
            <a:off x="317083" y="6477000"/>
            <a:ext cx="3905488" cy="1469628"/>
          </a:xfrm>
          <a:prstGeom prst="roundRect">
            <a:avLst>
              <a:gd name="adj" fmla="val 6507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  <p:txBody>
          <a:bodyPr/>
          <a:lstStyle/>
          <a:p>
            <a:endParaRPr lang="LID4096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80C32CB7-115F-60DA-8BFA-0D13E7CA2DBF}"/>
              </a:ext>
            </a:extLst>
          </p:cNvPr>
          <p:cNvSpPr/>
          <p:nvPr/>
        </p:nvSpPr>
        <p:spPr>
          <a:xfrm>
            <a:off x="294223" y="6469537"/>
            <a:ext cx="91440" cy="1495705"/>
          </a:xfrm>
          <a:prstGeom prst="roundRect">
            <a:avLst>
              <a:gd name="adj" fmla="val 83333"/>
            </a:avLst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3E257AE3-F1FD-FE2D-2575-8C89508D5015}"/>
              </a:ext>
            </a:extLst>
          </p:cNvPr>
          <p:cNvSpPr/>
          <p:nvPr/>
        </p:nvSpPr>
        <p:spPr>
          <a:xfrm>
            <a:off x="589855" y="6701195"/>
            <a:ext cx="3108841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Progression &amp; Persistence</a:t>
            </a:r>
            <a:endParaRPr lang="en-US" sz="2000">
              <a:latin typeface="Trebuchet MS" panose="020B0603020202020204" pitchFamily="34" charset="0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FE178F1B-1915-ABC9-C53C-11D4F03B298B}"/>
              </a:ext>
            </a:extLst>
          </p:cNvPr>
          <p:cNvSpPr/>
          <p:nvPr/>
        </p:nvSpPr>
        <p:spPr>
          <a:xfrm>
            <a:off x="589855" y="7108389"/>
            <a:ext cx="342852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XP system for levels, local save for vocabulary and stages.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55C6E07-4098-3DDC-9A18-57C3C2D74E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7</a:t>
            </a:fld>
            <a:endParaRPr lang="LID4096"/>
          </a:p>
        </p:txBody>
      </p:sp>
      <p:pic>
        <p:nvPicPr>
          <p:cNvPr id="2050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71C82053-1D77-2AA3-D2C4-8F3BDCD1E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948" y="1068974"/>
            <a:ext cx="9300497" cy="6915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764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5680" y="694373"/>
            <a:ext cx="7338163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Game Flow: User Journey</a:t>
            </a:r>
            <a:endParaRPr lang="en-US" sz="4800">
              <a:latin typeface="Trebuchet MS" panose="020B0603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5680" y="1618893"/>
            <a:ext cx="193000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500"/>
          </a:p>
        </p:txBody>
      </p:sp>
      <p:sp>
        <p:nvSpPr>
          <p:cNvPr id="5" name="Shape 2"/>
          <p:cNvSpPr/>
          <p:nvPr/>
        </p:nvSpPr>
        <p:spPr>
          <a:xfrm>
            <a:off x="675680" y="1924050"/>
            <a:ext cx="7792641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6" name="Text 3"/>
          <p:cNvSpPr/>
          <p:nvPr/>
        </p:nvSpPr>
        <p:spPr>
          <a:xfrm>
            <a:off x="675680" y="2155111"/>
            <a:ext cx="25403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Warm-up Phase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75680" y="2499479"/>
            <a:ext cx="733816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Guide introduces vocabulary with Display Bubbles and Transliterator.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75680" y="3146227"/>
            <a:ext cx="193000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500"/>
          </a:p>
        </p:txBody>
      </p:sp>
      <p:sp>
        <p:nvSpPr>
          <p:cNvPr id="9" name="Shape 6"/>
          <p:cNvSpPr/>
          <p:nvPr/>
        </p:nvSpPr>
        <p:spPr>
          <a:xfrm>
            <a:off x="675680" y="3451384"/>
            <a:ext cx="7792641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0" name="Text 7"/>
          <p:cNvSpPr/>
          <p:nvPr/>
        </p:nvSpPr>
        <p:spPr>
          <a:xfrm>
            <a:off x="675679" y="3682444"/>
            <a:ext cx="28175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Sentence Building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75680" y="4026813"/>
            <a:ext cx="5519637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User completes sentences using Selection Bubbles.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75680" y="4673560"/>
            <a:ext cx="193000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500"/>
          </a:p>
        </p:txBody>
      </p:sp>
      <p:sp>
        <p:nvSpPr>
          <p:cNvPr id="13" name="Shape 10"/>
          <p:cNvSpPr/>
          <p:nvPr/>
        </p:nvSpPr>
        <p:spPr>
          <a:xfrm>
            <a:off x="675680" y="4978717"/>
            <a:ext cx="7792641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4" name="Text 11"/>
          <p:cNvSpPr/>
          <p:nvPr/>
        </p:nvSpPr>
        <p:spPr>
          <a:xfrm>
            <a:off x="675680" y="5209778"/>
            <a:ext cx="254031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Guided Practice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75680" y="5554147"/>
            <a:ext cx="7792641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Interact with NPCs in simulation (e.g., restaurant) using learned sentences.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75680" y="6200894"/>
            <a:ext cx="193000" cy="241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B3535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500"/>
          </a:p>
        </p:txBody>
      </p:sp>
      <p:sp>
        <p:nvSpPr>
          <p:cNvPr id="17" name="Shape 14"/>
          <p:cNvSpPr/>
          <p:nvPr/>
        </p:nvSpPr>
        <p:spPr>
          <a:xfrm>
            <a:off x="675680" y="6506051"/>
            <a:ext cx="7792641" cy="22860"/>
          </a:xfrm>
          <a:prstGeom prst="rect">
            <a:avLst/>
          </a:prstGeom>
          <a:solidFill>
            <a:srgbClr val="1A2D7A"/>
          </a:solidFill>
          <a:ln/>
        </p:spPr>
        <p:txBody>
          <a:bodyPr/>
          <a:lstStyle/>
          <a:p>
            <a:endParaRPr lang="LID4096"/>
          </a:p>
        </p:txBody>
      </p:sp>
      <p:sp>
        <p:nvSpPr>
          <p:cNvPr id="18" name="Text 15"/>
          <p:cNvSpPr/>
          <p:nvPr/>
        </p:nvSpPr>
        <p:spPr>
          <a:xfrm>
            <a:off x="675680" y="6737112"/>
            <a:ext cx="16771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Summary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75680" y="7081480"/>
            <a:ext cx="5930603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Performance review, XP, and Badges for reinforcement.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0FD86E4-63E6-39DA-23E2-7D4DFEE54A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9561574" y="0"/>
            <a:ext cx="3836925" cy="82345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73E1B0-BD50-74B4-0F3A-AAAC4371F4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8</a:t>
            </a:fld>
            <a:endParaRPr lang="LID4096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2A641B-651A-13B0-0E8A-ED0627781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C998F25-866C-61FE-1F16-266E359335DB}"/>
              </a:ext>
            </a:extLst>
          </p:cNvPr>
          <p:cNvSpPr/>
          <p:nvPr/>
        </p:nvSpPr>
        <p:spPr>
          <a:xfrm>
            <a:off x="4069794" y="376893"/>
            <a:ext cx="7523895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800">
                <a:solidFill>
                  <a:srgbClr val="1F1E1E"/>
                </a:solidFill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Game Flow: User Journey</a:t>
            </a:r>
            <a:endParaRPr lang="en-US" sz="4800">
              <a:latin typeface="Trebuchet MS" panose="020B0603020202020204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94FD114-DEF4-D995-E468-28BB6913A551}"/>
              </a:ext>
            </a:extLst>
          </p:cNvPr>
          <p:cNvSpPr/>
          <p:nvPr/>
        </p:nvSpPr>
        <p:spPr>
          <a:xfrm>
            <a:off x="1412280" y="1150956"/>
            <a:ext cx="23130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>
                <a:latin typeface="Trebuchet MS" panose="020B0603020202020204" pitchFamily="34" charset="0"/>
                <a:ea typeface="Alexandria Semi Bold" pitchFamily="34" charset="-122"/>
                <a:cs typeface="Alexandria Semi Bold" pitchFamily="34" charset="-120"/>
              </a:rPr>
              <a:t>Warm-up Phase</a:t>
            </a:r>
            <a:endParaRPr lang="en-US" sz="2400">
              <a:latin typeface="Trebuchet MS" panose="020B0603020202020204" pitchFamily="34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8BF6214-084E-32C9-88D6-C9ECFF56A5A6}"/>
              </a:ext>
            </a:extLst>
          </p:cNvPr>
          <p:cNvSpPr/>
          <p:nvPr/>
        </p:nvSpPr>
        <p:spPr>
          <a:xfrm>
            <a:off x="1412280" y="1495324"/>
            <a:ext cx="7314031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Sora Light" pitchFamily="34" charset="-120"/>
              </a:rPr>
              <a:t>Guide introduces vocabulary with Display Bubbles and Transliterator.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5" name="Picture 24" descr="A hand touching a touch screen&#10;&#10;AI-generated content may be incorrect.">
            <a:extLst>
              <a:ext uri="{FF2B5EF4-FFF2-40B4-BE49-F238E27FC236}">
                <a16:creationId xmlns:a16="http://schemas.microsoft.com/office/drawing/2014/main" id="{9DD35826-1427-10AE-BFD6-679F970CE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839" y="1964231"/>
            <a:ext cx="10931961" cy="59628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4B7D35-88C7-30D0-CCCB-A2C46227D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CD811-4F14-4475-94FC-F1C15612630F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976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677</Words>
  <Application>Microsoft Office PowerPoint</Application>
  <PresentationFormat>Custom</PresentationFormat>
  <Paragraphs>131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Trebuchet MS</vt:lpstr>
      <vt:lpstr>Arial</vt:lpstr>
      <vt:lpstr>Verdana</vt:lpstr>
      <vt:lpstr>Alexandria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Reuven Itzhakov</dc:creator>
  <cp:lastModifiedBy>ראובן יצחקוב</cp:lastModifiedBy>
  <cp:revision>3</cp:revision>
  <dcterms:created xsi:type="dcterms:W3CDTF">2026-01-16T10:50:52Z</dcterms:created>
  <dcterms:modified xsi:type="dcterms:W3CDTF">2026-01-24T06:08:44Z</dcterms:modified>
</cp:coreProperties>
</file>